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teinhardt.nyu.edu/scmsAdmin/uploads/005/120/Culturally%20Responsive%20Differientiated%20Instructio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iatry.org/african-americans" TargetMode="External"/><Relationship Id="rId2" Type="http://schemas.openxmlformats.org/officeDocument/2006/relationships/hyperlink" Target="http://www.nj-ptc.org/training/materials/Rutgers/SSW_SchoolSocWkrs/CulturalImpact%20Synopsi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cd.org/publications/educational-leadership/may94/vol51/num08/The-Culture~Learning-Style-Connection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African-American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Talene</a:t>
            </a:r>
            <a:r>
              <a:rPr lang="en-US" dirty="0" smtClean="0"/>
              <a:t> and Madalyn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2444" y="568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8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3689879" cy="338865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ffectLst/>
              </a:rPr>
              <a:t>Strong kinship bonds </a:t>
            </a:r>
          </a:p>
          <a:p>
            <a:r>
              <a:rPr lang="en-US" dirty="0" smtClean="0">
                <a:effectLst/>
              </a:rPr>
              <a:t>Adaptable </a:t>
            </a:r>
            <a:r>
              <a:rPr lang="en-US" dirty="0">
                <a:effectLst/>
              </a:rPr>
              <a:t>family roles </a:t>
            </a:r>
          </a:p>
          <a:p>
            <a:r>
              <a:rPr lang="en-US" dirty="0">
                <a:effectLst/>
              </a:rPr>
              <a:t>Use informal support network – church or community </a:t>
            </a:r>
          </a:p>
          <a:p>
            <a:r>
              <a:rPr lang="en-US" dirty="0"/>
              <a:t>Take care of their own </a:t>
            </a:r>
          </a:p>
          <a:p>
            <a:r>
              <a:rPr lang="en-US" dirty="0"/>
              <a:t>Don’t like to admit they need help – strong sense of pride 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5444" y="3012141"/>
            <a:ext cx="3993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~Seniors </a:t>
            </a:r>
            <a:r>
              <a:rPr lang="en-US" dirty="0"/>
              <a:t>are highly respected – aging represents respect, authority and wisdom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~Tend </a:t>
            </a:r>
            <a:r>
              <a:rPr lang="en-US" dirty="0"/>
              <a:t>to keep things hidden within the family system – fear being disgraced or </a:t>
            </a:r>
          </a:p>
          <a:p>
            <a:r>
              <a:rPr lang="en-US" dirty="0"/>
              <a:t>family being disgraced </a:t>
            </a:r>
          </a:p>
        </p:txBody>
      </p:sp>
    </p:spTree>
    <p:extLst>
      <p:ext uri="{BB962C8B-B14F-4D97-AF65-F5344CB8AC3E}">
        <p14:creationId xmlns:p14="http://schemas.microsoft.com/office/powerpoint/2010/main" val="173754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African Americans are a resilient people who have withstood enslavement and discrimination to lead productive lives and build vibrant communities. </a:t>
            </a:r>
            <a:endParaRPr lang="en-US" dirty="0" smtClean="0"/>
          </a:p>
          <a:p>
            <a:r>
              <a:rPr lang="en-US" dirty="0" smtClean="0"/>
              <a:t>Strong </a:t>
            </a:r>
            <a:r>
              <a:rPr lang="en-US" dirty="0"/>
              <a:t>social, religious, and family connections have helped many African Americans 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vercome adversity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Stereotypes/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use “street slang” – this may be interpreted as ridicule </a:t>
            </a:r>
            <a:endParaRPr lang="en-US" dirty="0" smtClean="0"/>
          </a:p>
          <a:p>
            <a:r>
              <a:rPr lang="en-US" dirty="0" smtClean="0"/>
              <a:t>Decision</a:t>
            </a:r>
            <a:r>
              <a:rPr lang="en-US" dirty="0"/>
              <a:t>-maker is usually the eldest adult child </a:t>
            </a:r>
          </a:p>
          <a:p>
            <a:r>
              <a:rPr lang="en-US" dirty="0"/>
              <a:t>Do not like to be asked questions about finances and past relationships, whether </a:t>
            </a:r>
            <a:r>
              <a:rPr lang="en-US" dirty="0" smtClean="0"/>
              <a:t>married </a:t>
            </a:r>
            <a:r>
              <a:rPr lang="en-US" dirty="0"/>
              <a:t>or not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9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Ask yourself this question: Do students of the culture have common learning style patterns and characteristics?</a:t>
            </a:r>
          </a:p>
          <a:p>
            <a:r>
              <a:rPr lang="en-US" dirty="0" smtClean="0"/>
              <a:t>Cultural </a:t>
            </a:r>
            <a:r>
              <a:rPr lang="en-US" dirty="0"/>
              <a:t>differences in children's learning styles may develop through their early experience </a:t>
            </a:r>
            <a:endParaRPr lang="en-US" dirty="0" smtClean="0"/>
          </a:p>
          <a:p>
            <a:r>
              <a:rPr lang="en-US" dirty="0"/>
              <a:t>Based on these </a:t>
            </a:r>
            <a:r>
              <a:rPr lang="en-US" dirty="0" smtClean="0"/>
              <a:t>research, students </a:t>
            </a:r>
            <a:r>
              <a:rPr lang="en-US" dirty="0"/>
              <a:t>prefer: 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) conformity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2</a:t>
            </a:r>
            <a:r>
              <a:rPr lang="en-US" dirty="0"/>
              <a:t>) peer-oriented learning; 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dirty="0"/>
              <a:t>) kinesthetic instructional resources; </a:t>
            </a:r>
            <a:endParaRPr lang="en-US" dirty="0" smtClean="0"/>
          </a:p>
          <a:p>
            <a:pPr lvl="1"/>
            <a:r>
              <a:rPr lang="en-US" dirty="0" smtClean="0"/>
              <a:t>4</a:t>
            </a:r>
            <a:r>
              <a:rPr lang="en-US" dirty="0"/>
              <a:t>) a high degree of </a:t>
            </a:r>
            <a:r>
              <a:rPr lang="en-US" dirty="0" smtClean="0"/>
              <a:t>structure</a:t>
            </a:r>
            <a:endParaRPr lang="en-US" dirty="0"/>
          </a:p>
          <a:p>
            <a:pPr lvl="1"/>
            <a:r>
              <a:rPr lang="en-US" dirty="0" smtClean="0"/>
              <a:t>5</a:t>
            </a:r>
            <a:r>
              <a:rPr lang="en-US" dirty="0"/>
              <a:t>) a field-dependent cognitive style.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92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1"/>
            <a:ext cx="3901545" cy="35777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effectLst/>
              </a:rPr>
              <a:t>Show </a:t>
            </a:r>
            <a:r>
              <a:rPr lang="en-US" dirty="0">
                <a:effectLst/>
              </a:rPr>
              <a:t>respect at all times – history of racism and sense of powerlessness impacts </a:t>
            </a:r>
            <a:r>
              <a:rPr lang="en-US" dirty="0" smtClean="0">
                <a:effectLst/>
              </a:rPr>
              <a:t>interactions 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Prolonged eye contact may be perceived as staring – interpreted as </a:t>
            </a:r>
            <a:r>
              <a:rPr lang="en-US" dirty="0" smtClean="0">
                <a:effectLst/>
              </a:rPr>
              <a:t>confrontational</a:t>
            </a:r>
            <a:r>
              <a:rPr lang="en-US" dirty="0">
                <a:effectLst/>
              </a:rPr>
              <a:t>/aggressive </a:t>
            </a:r>
          </a:p>
          <a:p>
            <a:r>
              <a:rPr lang="en-US" dirty="0" smtClean="0">
                <a:effectLst/>
              </a:rPr>
              <a:t>May </a:t>
            </a:r>
            <a:r>
              <a:rPr lang="en-US" dirty="0">
                <a:effectLst/>
              </a:rPr>
              <a:t>have limited education – written and spoken words should be adapted to </a:t>
            </a:r>
            <a:r>
              <a:rPr lang="en-US" dirty="0" smtClean="0">
                <a:effectLst/>
              </a:rPr>
              <a:t>level of understanding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4333" y="3012141"/>
            <a:ext cx="3922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the “gorilla in the room”.  Because of so much equality attention, students know and can pick up on these things.  Talk about cultural differences.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9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http://steinhardt.nyu.edu/scmsAdmin/uploads/005/120/Culturally%20Responsive%20Differientiated%</a:t>
            </a:r>
            <a:r>
              <a:rPr lang="en-US" dirty="0" smtClean="0">
                <a:hlinkClick r:id="rId2"/>
              </a:rPr>
              <a:t>20Instruction.pdf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imet.csus.edu</a:t>
            </a:r>
            <a:r>
              <a:rPr lang="en-US" dirty="0"/>
              <a:t>/imet11/portfolio/</a:t>
            </a:r>
            <a:r>
              <a:rPr lang="en-US" dirty="0" err="1"/>
              <a:t>smiley_k</a:t>
            </a:r>
            <a:r>
              <a:rPr lang="en-US" dirty="0"/>
              <a:t>/</a:t>
            </a:r>
            <a:r>
              <a:rPr lang="en-US" dirty="0" err="1"/>
              <a:t>WebQuest</a:t>
            </a:r>
            <a:r>
              <a:rPr lang="en-US" dirty="0"/>
              <a:t>/</a:t>
            </a:r>
            <a:r>
              <a:rPr lang="en-US" dirty="0" err="1"/>
              <a:t>Neely.pdf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http://www.nj-ptc.org/training/materials/Rutgers/SSW_SchoolSocWkrs/CulturalImpact%</a:t>
            </a:r>
            <a:r>
              <a:rPr lang="en-US" dirty="0" smtClean="0">
                <a:hlinkClick r:id="rId2"/>
              </a:rPr>
              <a:t>20Synopsis.pdf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http://www.psychiatry.org/african-</a:t>
            </a:r>
            <a:r>
              <a:rPr lang="en-US" dirty="0" smtClean="0">
                <a:hlinkClick r:id="rId3"/>
              </a:rPr>
              <a:t>americans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http://www.ascd.org/publications/educational-leadership/may94/vol51/num08/The-Culture~Learning-Style-</a:t>
            </a:r>
            <a:r>
              <a:rPr lang="en-US" dirty="0" smtClean="0">
                <a:hlinkClick r:id="rId4"/>
              </a:rPr>
              <a:t>Connection.aspx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library.educationworld.net</a:t>
            </a:r>
            <a:r>
              <a:rPr lang="en-US" dirty="0"/>
              <a:t>/a12/a12-166.html</a:t>
            </a:r>
          </a:p>
        </p:txBody>
      </p:sp>
    </p:spTree>
    <p:extLst>
      <p:ext uri="{BB962C8B-B14F-4D97-AF65-F5344CB8AC3E}">
        <p14:creationId xmlns:p14="http://schemas.microsoft.com/office/powerpoint/2010/main" val="720193894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27</TotalTime>
  <Words>313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Sky</vt:lpstr>
      <vt:lpstr>African-American </vt:lpstr>
      <vt:lpstr>Cultural Values</vt:lpstr>
      <vt:lpstr>Characteristics of Society</vt:lpstr>
      <vt:lpstr>Stereotypes/ Bias</vt:lpstr>
      <vt:lpstr>Learning Styles</vt:lpstr>
      <vt:lpstr>Instructional Strategies</vt:lpstr>
      <vt:lpstr>Resources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African-American</dc:title>
  <dc:creator>madalyn carol neely</dc:creator>
  <cp:lastModifiedBy>Caroline</cp:lastModifiedBy>
  <cp:revision>6</cp:revision>
  <dcterms:created xsi:type="dcterms:W3CDTF">2014-12-01T20:38:00Z</dcterms:created>
  <dcterms:modified xsi:type="dcterms:W3CDTF">2014-12-09T14:46:12Z</dcterms:modified>
</cp:coreProperties>
</file>